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8" r:id="rId6"/>
    <p:sldId id="264" r:id="rId7"/>
    <p:sldId id="266" r:id="rId8"/>
    <p:sldId id="260" r:id="rId9"/>
    <p:sldId id="262" r:id="rId10"/>
    <p:sldId id="270" r:id="rId11"/>
    <p:sldId id="269" r:id="rId12"/>
    <p:sldId id="271" r:id="rId13"/>
    <p:sldId id="272" r:id="rId14"/>
    <p:sldId id="273" r:id="rId15"/>
    <p:sldId id="275" r:id="rId16"/>
    <p:sldId id="261"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1" d="100"/>
          <a:sy n="111" d="100"/>
        </p:scale>
        <p:origin x="6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7/26/19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7/26/19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C4E276-36E4-4041-918C-4FEC1106F05F}"/>
              </a:ext>
            </a:extLst>
          </p:cNvPr>
          <p:cNvSpPr>
            <a:spLocks noGrp="1"/>
          </p:cNvSpPr>
          <p:nvPr>
            <p:ph type="subTitle" idx="1"/>
          </p:nvPr>
        </p:nvSpPr>
        <p:spPr>
          <a:xfrm>
            <a:off x="1904774" y="5452587"/>
            <a:ext cx="8637072" cy="977621"/>
          </a:xfrm>
        </p:spPr>
        <p:txBody>
          <a:bodyPr/>
          <a:lstStyle/>
          <a:p>
            <a:r>
              <a:rPr lang="en-US" dirty="0"/>
              <a:t>		           Riham, Terry, JASON, Annanya</a:t>
            </a:r>
          </a:p>
        </p:txBody>
      </p:sp>
      <p:pic>
        <p:nvPicPr>
          <p:cNvPr id="1026" name="Picture 2" descr="Image result for enron">
            <a:extLst>
              <a:ext uri="{FF2B5EF4-FFF2-40B4-BE49-F238E27FC236}">
                <a16:creationId xmlns:a16="http://schemas.microsoft.com/office/drawing/2014/main" id="{642ED776-FFB4-4265-95D7-3A8003BD0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4938" y="189146"/>
            <a:ext cx="692231" cy="682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a:extLst>
              <a:ext uri="{FF2B5EF4-FFF2-40B4-BE49-F238E27FC236}">
                <a16:creationId xmlns:a16="http://schemas.microsoft.com/office/drawing/2014/main" id="{F61A7888-DF5F-4AB3-AB71-AB3E394D3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459" y="0"/>
            <a:ext cx="6055702" cy="60557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E03383-0FDD-47FF-AA98-C0E694A0CE56}"/>
              </a:ext>
            </a:extLst>
          </p:cNvPr>
          <p:cNvSpPr>
            <a:spLocks noGrp="1"/>
          </p:cNvSpPr>
          <p:nvPr>
            <p:ph type="ctrTitle"/>
          </p:nvPr>
        </p:nvSpPr>
        <p:spPr>
          <a:xfrm>
            <a:off x="2476145" y="1405413"/>
            <a:ext cx="8637073" cy="2541431"/>
          </a:xfrm>
        </p:spPr>
        <p:txBody>
          <a:bodyPr/>
          <a:lstStyle/>
          <a:p>
            <a:r>
              <a:rPr lang="en-US" dirty="0"/>
              <a:t>		  Enron </a:t>
            </a:r>
          </a:p>
        </p:txBody>
      </p:sp>
    </p:spTree>
    <p:extLst>
      <p:ext uri="{BB962C8B-B14F-4D97-AF65-F5344CB8AC3E}">
        <p14:creationId xmlns:p14="http://schemas.microsoft.com/office/powerpoint/2010/main" val="11544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CD53-7787-461D-843A-43D92B2388FB}"/>
              </a:ext>
            </a:extLst>
          </p:cNvPr>
          <p:cNvSpPr>
            <a:spLocks noGrp="1"/>
          </p:cNvSpPr>
          <p:nvPr>
            <p:ph type="title"/>
          </p:nvPr>
        </p:nvSpPr>
        <p:spPr/>
        <p:txBody>
          <a:bodyPr/>
          <a:lstStyle/>
          <a:p>
            <a:r>
              <a:rPr lang="en-US" dirty="0"/>
              <a:t>K Nearest Neighbor</a:t>
            </a:r>
          </a:p>
        </p:txBody>
      </p:sp>
      <p:sp>
        <p:nvSpPr>
          <p:cNvPr id="3" name="Content Placeholder 2">
            <a:extLst>
              <a:ext uri="{FF2B5EF4-FFF2-40B4-BE49-F238E27FC236}">
                <a16:creationId xmlns:a16="http://schemas.microsoft.com/office/drawing/2014/main" id="{AA29C4BD-35E4-4E2C-B7FF-64A4E7D1D112}"/>
              </a:ext>
            </a:extLst>
          </p:cNvPr>
          <p:cNvSpPr>
            <a:spLocks noGrp="1"/>
          </p:cNvSpPr>
          <p:nvPr>
            <p:ph idx="1"/>
          </p:nvPr>
        </p:nvSpPr>
        <p:spPr>
          <a:xfrm>
            <a:off x="1451580" y="2015733"/>
            <a:ext cx="3901656" cy="612058"/>
          </a:xfrm>
        </p:spPr>
        <p:txBody>
          <a:bodyPr/>
          <a:lstStyle/>
          <a:p>
            <a:r>
              <a:rPr lang="en-US" dirty="0"/>
              <a:t>Trimmed Data</a:t>
            </a:r>
          </a:p>
        </p:txBody>
      </p:sp>
      <p:pic>
        <p:nvPicPr>
          <p:cNvPr id="4" name="Picture 3">
            <a:extLst>
              <a:ext uri="{FF2B5EF4-FFF2-40B4-BE49-F238E27FC236}">
                <a16:creationId xmlns:a16="http://schemas.microsoft.com/office/drawing/2014/main" id="{56D957EC-E7FD-4594-B170-0A4F42E1B758}"/>
              </a:ext>
            </a:extLst>
          </p:cNvPr>
          <p:cNvPicPr>
            <a:picLocks noChangeAspect="1"/>
          </p:cNvPicPr>
          <p:nvPr/>
        </p:nvPicPr>
        <p:blipFill>
          <a:blip r:embed="rId4"/>
          <a:stretch>
            <a:fillRect/>
          </a:stretch>
        </p:blipFill>
        <p:spPr>
          <a:xfrm>
            <a:off x="6096000" y="2737757"/>
            <a:ext cx="4810125" cy="3181350"/>
          </a:xfrm>
          <a:prstGeom prst="rect">
            <a:avLst/>
          </a:prstGeom>
        </p:spPr>
      </p:pic>
      <p:pic>
        <p:nvPicPr>
          <p:cNvPr id="5" name="Picture 4">
            <a:extLst>
              <a:ext uri="{FF2B5EF4-FFF2-40B4-BE49-F238E27FC236}">
                <a16:creationId xmlns:a16="http://schemas.microsoft.com/office/drawing/2014/main" id="{4FD8CD67-D2DE-4A56-94C2-2CB27FCF8C64}"/>
              </a:ext>
            </a:extLst>
          </p:cNvPr>
          <p:cNvPicPr>
            <a:picLocks noChangeAspect="1"/>
          </p:cNvPicPr>
          <p:nvPr/>
        </p:nvPicPr>
        <p:blipFill>
          <a:blip r:embed="rId5"/>
          <a:stretch>
            <a:fillRect/>
          </a:stretch>
        </p:blipFill>
        <p:spPr>
          <a:xfrm>
            <a:off x="7620370" y="6201904"/>
            <a:ext cx="1905000" cy="428625"/>
          </a:xfrm>
          <a:prstGeom prst="rect">
            <a:avLst/>
          </a:prstGeom>
        </p:spPr>
      </p:pic>
      <p:pic>
        <p:nvPicPr>
          <p:cNvPr id="6" name="Picture 5">
            <a:extLst>
              <a:ext uri="{FF2B5EF4-FFF2-40B4-BE49-F238E27FC236}">
                <a16:creationId xmlns:a16="http://schemas.microsoft.com/office/drawing/2014/main" id="{E30AE22E-3F66-41D9-B24E-AA8CAF355C21}"/>
              </a:ext>
            </a:extLst>
          </p:cNvPr>
          <p:cNvPicPr>
            <a:picLocks noChangeAspect="1"/>
          </p:cNvPicPr>
          <p:nvPr/>
        </p:nvPicPr>
        <p:blipFill>
          <a:blip r:embed="rId6"/>
          <a:stretch>
            <a:fillRect/>
          </a:stretch>
        </p:blipFill>
        <p:spPr>
          <a:xfrm>
            <a:off x="1137146" y="2737757"/>
            <a:ext cx="4692724" cy="3181350"/>
          </a:xfrm>
          <a:prstGeom prst="rect">
            <a:avLst/>
          </a:prstGeom>
        </p:spPr>
      </p:pic>
      <p:pic>
        <p:nvPicPr>
          <p:cNvPr id="7" name="Picture 6">
            <a:extLst>
              <a:ext uri="{FF2B5EF4-FFF2-40B4-BE49-F238E27FC236}">
                <a16:creationId xmlns:a16="http://schemas.microsoft.com/office/drawing/2014/main" id="{83357877-9D40-42CC-9425-3621B2C76F1E}"/>
              </a:ext>
            </a:extLst>
          </p:cNvPr>
          <p:cNvPicPr>
            <a:picLocks noChangeAspect="1"/>
          </p:cNvPicPr>
          <p:nvPr/>
        </p:nvPicPr>
        <p:blipFill>
          <a:blip r:embed="rId7"/>
          <a:stretch>
            <a:fillRect/>
          </a:stretch>
        </p:blipFill>
        <p:spPr>
          <a:xfrm>
            <a:off x="2454884" y="6201904"/>
            <a:ext cx="1876425" cy="428625"/>
          </a:xfrm>
          <a:prstGeom prst="rect">
            <a:avLst/>
          </a:prstGeom>
        </p:spPr>
      </p:pic>
      <p:sp>
        <p:nvSpPr>
          <p:cNvPr id="8" name="Content Placeholder 2">
            <a:extLst>
              <a:ext uri="{FF2B5EF4-FFF2-40B4-BE49-F238E27FC236}">
                <a16:creationId xmlns:a16="http://schemas.microsoft.com/office/drawing/2014/main" id="{84AD346D-8694-48B6-A29A-28DCF95F2129}"/>
              </a:ext>
            </a:extLst>
          </p:cNvPr>
          <p:cNvSpPr txBox="1">
            <a:spLocks/>
          </p:cNvSpPr>
          <p:nvPr/>
        </p:nvSpPr>
        <p:spPr>
          <a:xfrm>
            <a:off x="6460066" y="2015733"/>
            <a:ext cx="3901656" cy="61205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dirty="0"/>
              <a:t>Numeric Data</a:t>
            </a:r>
          </a:p>
        </p:txBody>
      </p:sp>
      <p:pic>
        <p:nvPicPr>
          <p:cNvPr id="10" name="Audio 9">
            <a:hlinkClick r:id="" action="ppaction://media"/>
            <a:extLst>
              <a:ext uri="{FF2B5EF4-FFF2-40B4-BE49-F238E27FC236}">
                <a16:creationId xmlns:a16="http://schemas.microsoft.com/office/drawing/2014/main" id="{5621236C-92A9-4D3B-A485-8D3269EF9F6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25496687"/>
      </p:ext>
    </p:extLst>
  </p:cSld>
  <p:clrMapOvr>
    <a:masterClrMapping/>
  </p:clrMapOvr>
  <mc:AlternateContent xmlns:mc="http://schemas.openxmlformats.org/markup-compatibility/2006" xmlns:p14="http://schemas.microsoft.com/office/powerpoint/2010/main">
    <mc:Choice Requires="p14">
      <p:transition spd="slow" p14:dur="2000" advTm="38271"/>
    </mc:Choice>
    <mc:Fallback xmlns="">
      <p:transition spd="slow" advTm="38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A98E-1FA8-4421-A771-5C98E3F0446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A307A20-5EDB-446C-8EDE-53022F55938B}"/>
              </a:ext>
            </a:extLst>
          </p:cNvPr>
          <p:cNvSpPr>
            <a:spLocks noGrp="1"/>
          </p:cNvSpPr>
          <p:nvPr>
            <p:ph idx="1"/>
          </p:nvPr>
        </p:nvSpPr>
        <p:spPr/>
        <p:txBody>
          <a:bodyPr>
            <a:normAutofit fontScale="92500"/>
          </a:bodyPr>
          <a:lstStyle/>
          <a:p>
            <a:r>
              <a:rPr lang="en-US" dirty="0"/>
              <a:t>The “Numeric” or complete dataset provided better results than the “Trimmed” dataset</a:t>
            </a:r>
          </a:p>
          <a:p>
            <a:pPr lvl="1"/>
            <a:r>
              <a:rPr lang="en-US" dirty="0"/>
              <a:t>Trimmed honed in too much on POI’s and resulted in over-training the model</a:t>
            </a:r>
          </a:p>
          <a:p>
            <a:pPr lvl="1"/>
            <a:endParaRPr lang="en-US" dirty="0"/>
          </a:p>
          <a:p>
            <a:r>
              <a:rPr lang="en-US" dirty="0"/>
              <a:t>The models provide a strong foundation to on which to identify potential POI’s, but cannot be used as a definitive predictor of corporate misbehavior.</a:t>
            </a:r>
          </a:p>
          <a:p>
            <a:endParaRPr lang="en-US" dirty="0"/>
          </a:p>
          <a:p>
            <a:r>
              <a:rPr lang="en-US" dirty="0"/>
              <a:t>Additional employee data would likely improve the accuracy of the model.  We were restricted to 144 employees, which did not provide enough data for our models to fully train.</a:t>
            </a:r>
          </a:p>
        </p:txBody>
      </p:sp>
      <p:pic>
        <p:nvPicPr>
          <p:cNvPr id="5" name="Audio 4">
            <a:hlinkClick r:id="" action="ppaction://media"/>
            <a:extLst>
              <a:ext uri="{FF2B5EF4-FFF2-40B4-BE49-F238E27FC236}">
                <a16:creationId xmlns:a16="http://schemas.microsoft.com/office/drawing/2014/main" id="{60DB73FC-4EF0-4D48-9E40-CB8DB313C3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11127826"/>
      </p:ext>
    </p:extLst>
  </p:cSld>
  <p:clrMapOvr>
    <a:masterClrMapping/>
  </p:clrMapOvr>
  <mc:AlternateContent xmlns:mc="http://schemas.openxmlformats.org/markup-compatibility/2006" xmlns:p14="http://schemas.microsoft.com/office/powerpoint/2010/main">
    <mc:Choice Requires="p14">
      <p:transition spd="slow" p14:dur="2000" advTm="51493"/>
    </mc:Choice>
    <mc:Fallback xmlns="">
      <p:transition spd="slow" advTm="51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ACFA-4E9A-FA4A-9897-1BC9AC286AD3}"/>
              </a:ext>
            </a:extLst>
          </p:cNvPr>
          <p:cNvSpPr>
            <a:spLocks noGrp="1"/>
          </p:cNvSpPr>
          <p:nvPr>
            <p:ph type="title"/>
          </p:nvPr>
        </p:nvSpPr>
        <p:spPr/>
        <p:txBody>
          <a:bodyPr/>
          <a:lstStyle/>
          <a:p>
            <a:r>
              <a:rPr lang="en-US" dirty="0"/>
              <a:t>APPROACH II- SOCIAL network analyst (SNA)</a:t>
            </a:r>
          </a:p>
        </p:txBody>
      </p:sp>
      <p:sp>
        <p:nvSpPr>
          <p:cNvPr id="3" name="Content Placeholder 2">
            <a:extLst>
              <a:ext uri="{FF2B5EF4-FFF2-40B4-BE49-F238E27FC236}">
                <a16:creationId xmlns:a16="http://schemas.microsoft.com/office/drawing/2014/main" id="{B236F619-6B66-814B-8581-2DB856DA54AE}"/>
              </a:ext>
            </a:extLst>
          </p:cNvPr>
          <p:cNvSpPr>
            <a:spLocks noGrp="1"/>
          </p:cNvSpPr>
          <p:nvPr>
            <p:ph idx="1"/>
          </p:nvPr>
        </p:nvSpPr>
        <p:spPr/>
        <p:txBody>
          <a:bodyPr/>
          <a:lstStyle/>
          <a:p>
            <a:r>
              <a:rPr lang="en-US" b="1" dirty="0"/>
              <a:t>Objective: </a:t>
            </a:r>
            <a:r>
              <a:rPr lang="en-US" dirty="0"/>
              <a:t>Utilize emails from the Enron investigation that has been made public. </a:t>
            </a:r>
          </a:p>
          <a:p>
            <a:r>
              <a:rPr lang="en-US" b="1" dirty="0"/>
              <a:t>Original hypothesis: </a:t>
            </a:r>
            <a:r>
              <a:rPr lang="en-US" dirty="0"/>
              <a:t>The SNA should identify the same employees from the </a:t>
            </a:r>
            <a:r>
              <a:rPr lang="en-US" dirty="0" err="1"/>
              <a:t>anaolmy</a:t>
            </a:r>
            <a:r>
              <a:rPr lang="en-US" dirty="0"/>
              <a:t> detection. </a:t>
            </a:r>
          </a:p>
          <a:p>
            <a:r>
              <a:rPr lang="en-US" dirty="0"/>
              <a:t>The SNA was based on the number of emails sent from Enron employees. A Python library called </a:t>
            </a:r>
            <a:r>
              <a:rPr lang="en-US" dirty="0" err="1"/>
              <a:t>Networkx</a:t>
            </a:r>
            <a:r>
              <a:rPr lang="en-US" dirty="0"/>
              <a:t> was utilized for the SNA. </a:t>
            </a:r>
          </a:p>
        </p:txBody>
      </p:sp>
    </p:spTree>
    <p:extLst>
      <p:ext uri="{BB962C8B-B14F-4D97-AF65-F5344CB8AC3E}">
        <p14:creationId xmlns:p14="http://schemas.microsoft.com/office/powerpoint/2010/main" val="660066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B75E-8DB4-354A-A2C0-5C5DC43982D3}"/>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2FC5E98C-60C3-8C41-96D3-3435168264F8}"/>
              </a:ext>
            </a:extLst>
          </p:cNvPr>
          <p:cNvSpPr>
            <a:spLocks noGrp="1"/>
          </p:cNvSpPr>
          <p:nvPr>
            <p:ph idx="1"/>
          </p:nvPr>
        </p:nvSpPr>
        <p:spPr/>
        <p:txBody>
          <a:bodyPr/>
          <a:lstStyle/>
          <a:p>
            <a:r>
              <a:rPr lang="en-US" dirty="0"/>
              <a:t>CSV file contained over 500,000 emails from 150 key Enron staff.</a:t>
            </a:r>
          </a:p>
          <a:p>
            <a:r>
              <a:rPr lang="en-US" dirty="0"/>
              <a:t>Emails were also stored in a SQL database as well (this database is publicly available). </a:t>
            </a:r>
          </a:p>
          <a:p>
            <a:r>
              <a:rPr lang="en-US" dirty="0"/>
              <a:t>The large CSV file resulted in 2 approaches to run the model on the data: </a:t>
            </a:r>
          </a:p>
          <a:p>
            <a:pPr lvl="1"/>
            <a:r>
              <a:rPr lang="en-US" dirty="0"/>
              <a:t>Approach 1- Chunk Size of 10,000 rows.</a:t>
            </a:r>
          </a:p>
          <a:p>
            <a:pPr lvl="1"/>
            <a:r>
              <a:rPr lang="en-US" dirty="0"/>
              <a:t>Approach II- Random Sample of 500</a:t>
            </a:r>
          </a:p>
        </p:txBody>
      </p:sp>
    </p:spTree>
    <p:extLst>
      <p:ext uri="{BB962C8B-B14F-4D97-AF65-F5344CB8AC3E}">
        <p14:creationId xmlns:p14="http://schemas.microsoft.com/office/powerpoint/2010/main" val="365944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BE01-FAA6-B24B-AC03-55374868F72C}"/>
              </a:ext>
            </a:extLst>
          </p:cNvPr>
          <p:cNvSpPr>
            <a:spLocks noGrp="1"/>
          </p:cNvSpPr>
          <p:nvPr>
            <p:ph type="title"/>
          </p:nvPr>
        </p:nvSpPr>
        <p:spPr/>
        <p:txBody>
          <a:bodyPr/>
          <a:lstStyle/>
          <a:p>
            <a:r>
              <a:rPr lang="en-US" dirty="0"/>
              <a:t>Data cleansing </a:t>
            </a:r>
          </a:p>
        </p:txBody>
      </p:sp>
      <p:sp>
        <p:nvSpPr>
          <p:cNvPr id="3" name="Content Placeholder 2">
            <a:extLst>
              <a:ext uri="{FF2B5EF4-FFF2-40B4-BE49-F238E27FC236}">
                <a16:creationId xmlns:a16="http://schemas.microsoft.com/office/drawing/2014/main" id="{0ECE582A-63C9-004B-81CE-3A1C9457C46E}"/>
              </a:ext>
            </a:extLst>
          </p:cNvPr>
          <p:cNvSpPr>
            <a:spLocks noGrp="1"/>
          </p:cNvSpPr>
          <p:nvPr>
            <p:ph idx="1"/>
          </p:nvPr>
        </p:nvSpPr>
        <p:spPr/>
        <p:txBody>
          <a:bodyPr/>
          <a:lstStyle/>
          <a:p>
            <a:pPr>
              <a:buFontTx/>
              <a:buChar char="-"/>
            </a:pPr>
            <a:r>
              <a:rPr lang="en-US" dirty="0"/>
              <a:t>Each row in the CSV had the same pattern. This allowed us to write for loops to spilt the rows and store the data.</a:t>
            </a:r>
          </a:p>
          <a:p>
            <a:pPr>
              <a:buFontTx/>
              <a:buChar char="-"/>
            </a:pPr>
            <a:r>
              <a:rPr lang="en-US" dirty="0"/>
              <a:t>4 loops were used to clean the data:</a:t>
            </a:r>
          </a:p>
          <a:p>
            <a:pPr lvl="1">
              <a:buFontTx/>
              <a:buChar char="-"/>
            </a:pPr>
            <a:r>
              <a:rPr lang="en-US" dirty="0"/>
              <a:t>Spilt the message of the email from the rest of the row</a:t>
            </a:r>
          </a:p>
          <a:p>
            <a:pPr lvl="1">
              <a:buFontTx/>
              <a:buChar char="-"/>
            </a:pPr>
            <a:r>
              <a:rPr lang="en-US" dirty="0"/>
              <a:t>Store the message into a specific </a:t>
            </a:r>
            <a:r>
              <a:rPr lang="en-US" dirty="0" err="1"/>
              <a:t>dataframe</a:t>
            </a:r>
            <a:endParaRPr lang="en-US" dirty="0"/>
          </a:p>
          <a:p>
            <a:pPr lvl="1">
              <a:buFontTx/>
              <a:buChar char="-"/>
            </a:pPr>
            <a:r>
              <a:rPr lang="en-US" dirty="0"/>
              <a:t>Spilt  the email address from the message</a:t>
            </a:r>
          </a:p>
          <a:p>
            <a:pPr lvl="1">
              <a:buFontTx/>
              <a:buChar char="-"/>
            </a:pPr>
            <a:r>
              <a:rPr lang="en-US" dirty="0"/>
              <a:t>Drop rows that did not follow the above format for data purity </a:t>
            </a:r>
          </a:p>
          <a:p>
            <a:pPr lvl="2">
              <a:buFontTx/>
              <a:buChar char="-"/>
            </a:pPr>
            <a:r>
              <a:rPr lang="en-US" dirty="0"/>
              <a:t>22% of emails were dropped as a result of this loop </a:t>
            </a:r>
          </a:p>
        </p:txBody>
      </p:sp>
    </p:spTree>
    <p:extLst>
      <p:ext uri="{BB962C8B-B14F-4D97-AF65-F5344CB8AC3E}">
        <p14:creationId xmlns:p14="http://schemas.microsoft.com/office/powerpoint/2010/main" val="350087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B55A8-DA91-DE43-B6F8-12BD9D2B7DB2}"/>
              </a:ext>
            </a:extLst>
          </p:cNvPr>
          <p:cNvPicPr>
            <a:picLocks noChangeAspect="1"/>
          </p:cNvPicPr>
          <p:nvPr/>
        </p:nvPicPr>
        <p:blipFill>
          <a:blip r:embed="rId2"/>
          <a:stretch>
            <a:fillRect/>
          </a:stretch>
        </p:blipFill>
        <p:spPr>
          <a:xfrm>
            <a:off x="0" y="0"/>
            <a:ext cx="11632557" cy="6858000"/>
          </a:xfrm>
          <a:prstGeom prst="rect">
            <a:avLst/>
          </a:prstGeom>
        </p:spPr>
      </p:pic>
    </p:spTree>
    <p:extLst>
      <p:ext uri="{BB962C8B-B14F-4D97-AF65-F5344CB8AC3E}">
        <p14:creationId xmlns:p14="http://schemas.microsoft.com/office/powerpoint/2010/main" val="203058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549257-FEA4-4C70-8707-61B5C5625593}"/>
              </a:ext>
            </a:extLst>
          </p:cNvPr>
          <p:cNvPicPr>
            <a:picLocks noChangeAspect="1"/>
          </p:cNvPicPr>
          <p:nvPr/>
        </p:nvPicPr>
        <p:blipFill rotWithShape="1">
          <a:blip r:embed="rId2"/>
          <a:srcRect l="1718" t="17263" b="12486"/>
          <a:stretch/>
        </p:blipFill>
        <p:spPr>
          <a:xfrm>
            <a:off x="0" y="-895350"/>
            <a:ext cx="12192000" cy="8286749"/>
          </a:xfrm>
          <a:prstGeom prst="rect">
            <a:avLst/>
          </a:prstGeom>
        </p:spPr>
      </p:pic>
    </p:spTree>
    <p:extLst>
      <p:ext uri="{BB962C8B-B14F-4D97-AF65-F5344CB8AC3E}">
        <p14:creationId xmlns:p14="http://schemas.microsoft.com/office/powerpoint/2010/main" val="128393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F1445-CFCA-784A-9EC8-217B49569854}"/>
              </a:ext>
            </a:extLst>
          </p:cNvPr>
          <p:cNvSpPr>
            <a:spLocks noGrp="1"/>
          </p:cNvSpPr>
          <p:nvPr>
            <p:ph type="title"/>
          </p:nvPr>
        </p:nvSpPr>
        <p:spPr/>
        <p:txBody>
          <a:bodyPr/>
          <a:lstStyle/>
          <a:p>
            <a:r>
              <a:rPr lang="en-US" dirty="0" err="1"/>
              <a:t>cONCLUSION</a:t>
            </a:r>
            <a:endParaRPr lang="en-US" dirty="0"/>
          </a:p>
        </p:txBody>
      </p:sp>
      <p:sp>
        <p:nvSpPr>
          <p:cNvPr id="3" name="Content Placeholder 2">
            <a:extLst>
              <a:ext uri="{FF2B5EF4-FFF2-40B4-BE49-F238E27FC236}">
                <a16:creationId xmlns:a16="http://schemas.microsoft.com/office/drawing/2014/main" id="{02E2D483-F458-ED41-AA95-9EACA6BAF3A9}"/>
              </a:ext>
            </a:extLst>
          </p:cNvPr>
          <p:cNvSpPr>
            <a:spLocks noGrp="1"/>
          </p:cNvSpPr>
          <p:nvPr>
            <p:ph idx="1"/>
          </p:nvPr>
        </p:nvSpPr>
        <p:spPr/>
        <p:txBody>
          <a:bodyPr/>
          <a:lstStyle/>
          <a:p>
            <a:r>
              <a:rPr lang="en-US" dirty="0"/>
              <a:t>Due to the data size, we couldn’t complete an SNA on all the emails. Therefore, we did an SNA based on chunk size and a random sample. </a:t>
            </a:r>
          </a:p>
          <a:p>
            <a:r>
              <a:rPr lang="en-US" dirty="0"/>
              <a:t>The chunk size shows the SNA concentrating specifically on Philip Allen because Allen was the first name listed in the CSV</a:t>
            </a:r>
          </a:p>
          <a:p>
            <a:r>
              <a:rPr lang="en-US" dirty="0"/>
              <a:t>The random sample showed specific key players. However, the random sample of 500 was not validated and therefore, we cannot conclude the random sample adequately predicted key players. </a:t>
            </a:r>
          </a:p>
          <a:p>
            <a:r>
              <a:rPr lang="en-US" dirty="0"/>
              <a:t>However, the </a:t>
            </a:r>
            <a:r>
              <a:rPr lang="en-US"/>
              <a:t>code worked! </a:t>
            </a:r>
            <a:endParaRPr lang="en-US" dirty="0"/>
          </a:p>
        </p:txBody>
      </p:sp>
    </p:spTree>
    <p:extLst>
      <p:ext uri="{BB962C8B-B14F-4D97-AF65-F5344CB8AC3E}">
        <p14:creationId xmlns:p14="http://schemas.microsoft.com/office/powerpoint/2010/main" val="12853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FEC26F-FAA9-4A9D-84C1-11CE7DAD2849}"/>
              </a:ext>
            </a:extLst>
          </p:cNvPr>
          <p:cNvSpPr txBox="1">
            <a:spLocks/>
          </p:cNvSpPr>
          <p:nvPr/>
        </p:nvSpPr>
        <p:spPr>
          <a:xfrm>
            <a:off x="-1561701" y="509121"/>
            <a:ext cx="8637073" cy="562298"/>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Enron HISTORY </a:t>
            </a:r>
          </a:p>
        </p:txBody>
      </p:sp>
      <p:sp>
        <p:nvSpPr>
          <p:cNvPr id="4" name="TextBox 3">
            <a:extLst>
              <a:ext uri="{FF2B5EF4-FFF2-40B4-BE49-F238E27FC236}">
                <a16:creationId xmlns:a16="http://schemas.microsoft.com/office/drawing/2014/main" id="{2B998AA3-C02E-4232-9B91-B81B041E75BC}"/>
              </a:ext>
            </a:extLst>
          </p:cNvPr>
          <p:cNvSpPr txBox="1"/>
          <p:nvPr/>
        </p:nvSpPr>
        <p:spPr>
          <a:xfrm>
            <a:off x="252192" y="1558750"/>
            <a:ext cx="6540468" cy="3693319"/>
          </a:xfrm>
          <a:prstGeom prst="rect">
            <a:avLst/>
          </a:prstGeom>
          <a:noFill/>
        </p:spPr>
        <p:txBody>
          <a:bodyPr wrap="square" rtlCol="0">
            <a:spAutoFit/>
          </a:bodyPr>
          <a:lstStyle/>
          <a:p>
            <a:pPr marL="285750" indent="-285750">
              <a:buFont typeface="Wingdings" panose="05000000000000000000" pitchFamily="2" charset="2"/>
              <a:buChar char="Ø"/>
            </a:pPr>
            <a:r>
              <a:rPr lang="en-US" dirty="0"/>
              <a:t>A U.S. energy, commodities, and services company that traded derivative contracts for a wide variety of commodities—including electricity, coal, paper, and steel—and even for the weather</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Due to increased competition in the energy-trading business, company executives began to rely on dubious accounting practices allowed the company to write unrealized future gains from some trading contracts into current income statements, thus giving the illusion of higher current profits.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At Enron's peak, its shares were worth $90.75; when the firm declared bankruptcy on December 2, 2001, they were trading at $0.26. </a:t>
            </a:r>
          </a:p>
        </p:txBody>
      </p:sp>
      <p:pic>
        <p:nvPicPr>
          <p:cNvPr id="5122" name="Picture 2" descr="Image result for enron">
            <a:extLst>
              <a:ext uri="{FF2B5EF4-FFF2-40B4-BE49-F238E27FC236}">
                <a16:creationId xmlns:a16="http://schemas.microsoft.com/office/drawing/2014/main" id="{AFB48CE9-3727-47E9-810F-FA678E85E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73" y="649480"/>
            <a:ext cx="4991290" cy="454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4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F165-526E-42D7-9EC6-8D024B9C71DF}"/>
              </a:ext>
            </a:extLst>
          </p:cNvPr>
          <p:cNvSpPr txBox="1">
            <a:spLocks/>
          </p:cNvSpPr>
          <p:nvPr/>
        </p:nvSpPr>
        <p:spPr>
          <a:xfrm>
            <a:off x="-1561701" y="509121"/>
            <a:ext cx="11400182"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approach 1- Anomaly detection</a:t>
            </a:r>
          </a:p>
        </p:txBody>
      </p:sp>
      <p:sp>
        <p:nvSpPr>
          <p:cNvPr id="3" name="TextBox 2">
            <a:extLst>
              <a:ext uri="{FF2B5EF4-FFF2-40B4-BE49-F238E27FC236}">
                <a16:creationId xmlns:a16="http://schemas.microsoft.com/office/drawing/2014/main" id="{C2D98FC4-6DD3-4E35-9ABC-325D237B6EF5}"/>
              </a:ext>
            </a:extLst>
          </p:cNvPr>
          <p:cNvSpPr txBox="1"/>
          <p:nvPr/>
        </p:nvSpPr>
        <p:spPr>
          <a:xfrm>
            <a:off x="314036" y="1413225"/>
            <a:ext cx="10529455" cy="369332"/>
          </a:xfrm>
          <a:prstGeom prst="rect">
            <a:avLst/>
          </a:prstGeom>
          <a:noFill/>
        </p:spPr>
        <p:txBody>
          <a:bodyPr wrap="square" rtlCol="0">
            <a:spAutoFit/>
          </a:bodyPr>
          <a:lstStyle/>
          <a:p>
            <a:r>
              <a:rPr lang="en-US" b="1" dirty="0"/>
              <a:t>Objective: </a:t>
            </a:r>
            <a:r>
              <a:rPr lang="en-US" dirty="0"/>
              <a:t>Identify fraudulent employees using Enron dataset</a:t>
            </a:r>
          </a:p>
        </p:txBody>
      </p:sp>
      <p:sp>
        <p:nvSpPr>
          <p:cNvPr id="4" name="TextBox 3">
            <a:extLst>
              <a:ext uri="{FF2B5EF4-FFF2-40B4-BE49-F238E27FC236}">
                <a16:creationId xmlns:a16="http://schemas.microsoft.com/office/drawing/2014/main" id="{9EF73688-F4C7-4D82-B8B6-6B60719E0814}"/>
              </a:ext>
            </a:extLst>
          </p:cNvPr>
          <p:cNvSpPr txBox="1"/>
          <p:nvPr/>
        </p:nvSpPr>
        <p:spPr>
          <a:xfrm>
            <a:off x="314035" y="1902691"/>
            <a:ext cx="11656291" cy="1477328"/>
          </a:xfrm>
          <a:prstGeom prst="rect">
            <a:avLst/>
          </a:prstGeom>
          <a:noFill/>
        </p:spPr>
        <p:txBody>
          <a:bodyPr wrap="square" rtlCol="0">
            <a:spAutoFit/>
          </a:bodyPr>
          <a:lstStyle/>
          <a:p>
            <a:r>
              <a:rPr lang="en-US" dirty="0"/>
              <a:t>Built a classification algorithm to predict a person of interest identifier (POI) based on financial details available in the dataset. </a:t>
            </a:r>
          </a:p>
          <a:p>
            <a:endParaRPr lang="en-US" dirty="0"/>
          </a:p>
          <a:p>
            <a:r>
              <a:rPr lang="en-US" b="1" dirty="0"/>
              <a:t>POI:  </a:t>
            </a:r>
            <a:r>
              <a:rPr lang="en-US" dirty="0"/>
              <a:t>Anyone who has been indicted, settled without admitting the guilt and testified in exchange for immunity. We will check our predicted POI against actual POI in the dataset to evaluate our prediction.</a:t>
            </a:r>
          </a:p>
        </p:txBody>
      </p:sp>
    </p:spTree>
    <p:extLst>
      <p:ext uri="{BB962C8B-B14F-4D97-AF65-F5344CB8AC3E}">
        <p14:creationId xmlns:p14="http://schemas.microsoft.com/office/powerpoint/2010/main" val="2173132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B316-B3F1-4FA9-97CE-8413E5726EE3}"/>
              </a:ext>
            </a:extLst>
          </p:cNvPr>
          <p:cNvSpPr txBox="1">
            <a:spLocks/>
          </p:cNvSpPr>
          <p:nvPr/>
        </p:nvSpPr>
        <p:spPr>
          <a:xfrm>
            <a:off x="-1652278" y="429424"/>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Data Exploration</a:t>
            </a:r>
          </a:p>
        </p:txBody>
      </p:sp>
      <p:sp>
        <p:nvSpPr>
          <p:cNvPr id="3" name="TextBox 2">
            <a:extLst>
              <a:ext uri="{FF2B5EF4-FFF2-40B4-BE49-F238E27FC236}">
                <a16:creationId xmlns:a16="http://schemas.microsoft.com/office/drawing/2014/main" id="{4F87D2E7-9725-4BEF-A2BA-B50CBAE76AA6}"/>
              </a:ext>
            </a:extLst>
          </p:cNvPr>
          <p:cNvSpPr txBox="1"/>
          <p:nvPr/>
        </p:nvSpPr>
        <p:spPr>
          <a:xfrm>
            <a:off x="349511" y="1263990"/>
            <a:ext cx="11549029"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Dataset included a list 146 contacts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Identified 18 Person-Of-Interest based on financial features from the dataset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4" name="Picture 3">
            <a:extLst>
              <a:ext uri="{FF2B5EF4-FFF2-40B4-BE49-F238E27FC236}">
                <a16:creationId xmlns:a16="http://schemas.microsoft.com/office/drawing/2014/main" id="{E42BB551-9DAD-4227-8D65-C0F80790BA6B}"/>
              </a:ext>
            </a:extLst>
          </p:cNvPr>
          <p:cNvPicPr>
            <a:picLocks noChangeAspect="1"/>
          </p:cNvPicPr>
          <p:nvPr/>
        </p:nvPicPr>
        <p:blipFill>
          <a:blip r:embed="rId2"/>
          <a:stretch>
            <a:fillRect/>
          </a:stretch>
        </p:blipFill>
        <p:spPr>
          <a:xfrm>
            <a:off x="509361" y="3092185"/>
            <a:ext cx="4114800" cy="2743200"/>
          </a:xfrm>
          <a:prstGeom prst="rect">
            <a:avLst/>
          </a:prstGeom>
        </p:spPr>
      </p:pic>
      <p:sp>
        <p:nvSpPr>
          <p:cNvPr id="10" name="TextBox 9">
            <a:extLst>
              <a:ext uri="{FF2B5EF4-FFF2-40B4-BE49-F238E27FC236}">
                <a16:creationId xmlns:a16="http://schemas.microsoft.com/office/drawing/2014/main" id="{D51B6025-9F65-4B11-8C8E-12BA646E98C6}"/>
              </a:ext>
            </a:extLst>
          </p:cNvPr>
          <p:cNvSpPr txBox="1"/>
          <p:nvPr/>
        </p:nvSpPr>
        <p:spPr>
          <a:xfrm>
            <a:off x="9764939" y="2983882"/>
            <a:ext cx="1874982" cy="369332"/>
          </a:xfrm>
          <a:prstGeom prst="rect">
            <a:avLst/>
          </a:prstGeom>
          <a:noFill/>
        </p:spPr>
        <p:txBody>
          <a:bodyPr wrap="square" rtlCol="0">
            <a:spAutoFit/>
          </a:bodyPr>
          <a:lstStyle/>
          <a:p>
            <a:r>
              <a:rPr lang="en-US" dirty="0"/>
              <a:t>Kenneth Lay</a:t>
            </a:r>
          </a:p>
        </p:txBody>
      </p:sp>
      <p:sp>
        <p:nvSpPr>
          <p:cNvPr id="11" name="TextBox 10">
            <a:extLst>
              <a:ext uri="{FF2B5EF4-FFF2-40B4-BE49-F238E27FC236}">
                <a16:creationId xmlns:a16="http://schemas.microsoft.com/office/drawing/2014/main" id="{B70D34AE-E591-4DDD-9EA7-465341E4277F}"/>
              </a:ext>
            </a:extLst>
          </p:cNvPr>
          <p:cNvSpPr txBox="1"/>
          <p:nvPr/>
        </p:nvSpPr>
        <p:spPr>
          <a:xfrm>
            <a:off x="9924061" y="3787222"/>
            <a:ext cx="1874982" cy="369332"/>
          </a:xfrm>
          <a:prstGeom prst="rect">
            <a:avLst/>
          </a:prstGeom>
          <a:noFill/>
        </p:spPr>
        <p:txBody>
          <a:bodyPr wrap="square" rtlCol="0">
            <a:spAutoFit/>
          </a:bodyPr>
          <a:lstStyle/>
          <a:p>
            <a:r>
              <a:rPr lang="en-US" dirty="0"/>
              <a:t>Jeffrey Skilling</a:t>
            </a:r>
          </a:p>
        </p:txBody>
      </p:sp>
      <p:sp>
        <p:nvSpPr>
          <p:cNvPr id="15" name="TextBox 14">
            <a:extLst>
              <a:ext uri="{FF2B5EF4-FFF2-40B4-BE49-F238E27FC236}">
                <a16:creationId xmlns:a16="http://schemas.microsoft.com/office/drawing/2014/main" id="{4CD30882-5657-4E3A-96A1-FE66FB331663}"/>
              </a:ext>
            </a:extLst>
          </p:cNvPr>
          <p:cNvSpPr txBox="1"/>
          <p:nvPr/>
        </p:nvSpPr>
        <p:spPr>
          <a:xfrm>
            <a:off x="10023558" y="4417258"/>
            <a:ext cx="1874982" cy="369332"/>
          </a:xfrm>
          <a:prstGeom prst="rect">
            <a:avLst/>
          </a:prstGeom>
          <a:noFill/>
        </p:spPr>
        <p:txBody>
          <a:bodyPr wrap="square" rtlCol="0">
            <a:spAutoFit/>
          </a:bodyPr>
          <a:lstStyle/>
          <a:p>
            <a:r>
              <a:rPr lang="en-US" dirty="0"/>
              <a:t>Mark </a:t>
            </a:r>
            <a:r>
              <a:rPr lang="en-US" dirty="0" err="1"/>
              <a:t>Frevert</a:t>
            </a:r>
            <a:endParaRPr lang="en-US" dirty="0"/>
          </a:p>
        </p:txBody>
      </p:sp>
      <p:pic>
        <p:nvPicPr>
          <p:cNvPr id="16" name="Picture 15">
            <a:extLst>
              <a:ext uri="{FF2B5EF4-FFF2-40B4-BE49-F238E27FC236}">
                <a16:creationId xmlns:a16="http://schemas.microsoft.com/office/drawing/2014/main" id="{762E63A6-4378-411F-9A16-E82F23D2BF24}"/>
              </a:ext>
            </a:extLst>
          </p:cNvPr>
          <p:cNvPicPr>
            <a:picLocks noChangeAspect="1"/>
          </p:cNvPicPr>
          <p:nvPr/>
        </p:nvPicPr>
        <p:blipFill>
          <a:blip r:embed="rId3"/>
          <a:stretch>
            <a:fillRect/>
          </a:stretch>
        </p:blipFill>
        <p:spPr>
          <a:xfrm>
            <a:off x="4801581" y="3092185"/>
            <a:ext cx="4114800" cy="2743200"/>
          </a:xfrm>
          <a:prstGeom prst="rect">
            <a:avLst/>
          </a:prstGeom>
        </p:spPr>
      </p:pic>
      <p:cxnSp>
        <p:nvCxnSpPr>
          <p:cNvPr id="7" name="Straight Arrow Connector 6">
            <a:extLst>
              <a:ext uri="{FF2B5EF4-FFF2-40B4-BE49-F238E27FC236}">
                <a16:creationId xmlns:a16="http://schemas.microsoft.com/office/drawing/2014/main" id="{CD0E3A09-EEB6-4612-BF16-31F34938D31C}"/>
              </a:ext>
            </a:extLst>
          </p:cNvPr>
          <p:cNvCxnSpPr>
            <a:cxnSpLocks/>
          </p:cNvCxnSpPr>
          <p:nvPr/>
        </p:nvCxnSpPr>
        <p:spPr>
          <a:xfrm flipV="1">
            <a:off x="7506260" y="3265815"/>
            <a:ext cx="2147843" cy="165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69F22-5139-4361-B710-2D4B38DA51D5}"/>
              </a:ext>
            </a:extLst>
          </p:cNvPr>
          <p:cNvCxnSpPr>
            <a:cxnSpLocks/>
            <a:endCxn id="11" idx="1"/>
          </p:cNvCxnSpPr>
          <p:nvPr/>
        </p:nvCxnSpPr>
        <p:spPr>
          <a:xfrm>
            <a:off x="7984824" y="3620423"/>
            <a:ext cx="1939237" cy="351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42278EF-0EC1-4C41-8A93-EB620FE042EC}"/>
              </a:ext>
            </a:extLst>
          </p:cNvPr>
          <p:cNvCxnSpPr>
            <a:cxnSpLocks/>
          </p:cNvCxnSpPr>
          <p:nvPr/>
        </p:nvCxnSpPr>
        <p:spPr>
          <a:xfrm flipV="1">
            <a:off x="7386619" y="4670864"/>
            <a:ext cx="2636939" cy="36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554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B316-B3F1-4FA9-97CE-8413E5726EE3}"/>
              </a:ext>
            </a:extLst>
          </p:cNvPr>
          <p:cNvSpPr txBox="1">
            <a:spLocks/>
          </p:cNvSpPr>
          <p:nvPr/>
        </p:nvSpPr>
        <p:spPr>
          <a:xfrm>
            <a:off x="-1652278" y="429424"/>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Data Cleansing</a:t>
            </a:r>
          </a:p>
        </p:txBody>
      </p:sp>
      <p:sp>
        <p:nvSpPr>
          <p:cNvPr id="3" name="TextBox 2">
            <a:extLst>
              <a:ext uri="{FF2B5EF4-FFF2-40B4-BE49-F238E27FC236}">
                <a16:creationId xmlns:a16="http://schemas.microsoft.com/office/drawing/2014/main" id="{4F87D2E7-9725-4BEF-A2BA-B50CBAE76AA6}"/>
              </a:ext>
            </a:extLst>
          </p:cNvPr>
          <p:cNvSpPr txBox="1"/>
          <p:nvPr/>
        </p:nvSpPr>
        <p:spPr>
          <a:xfrm>
            <a:off x="349511" y="1263990"/>
            <a:ext cx="11549029"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t>Null data originally in the file as </a:t>
            </a:r>
            <a:r>
              <a:rPr lang="en-US" dirty="0" err="1"/>
              <a:t>NaN</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Two extraneous rows, “TRAVEL AGENCY IN THE PARK” AND “TOTAL” dropped from dataset as they do represent persons of interest.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Determined that </a:t>
            </a:r>
            <a:r>
              <a:rPr lang="en-US" dirty="0" err="1"/>
              <a:t>NaN</a:t>
            </a:r>
            <a:r>
              <a:rPr lang="en-US" dirty="0"/>
              <a:t> represented a 0 value.  I.E. </a:t>
            </a:r>
            <a:r>
              <a:rPr lang="en-US" dirty="0" err="1"/>
              <a:t>NaN</a:t>
            </a:r>
            <a:r>
              <a:rPr lang="en-US" dirty="0"/>
              <a:t> in </a:t>
            </a:r>
            <a:r>
              <a:rPr lang="en-US" dirty="0" err="1"/>
              <a:t>exercised_stock_options</a:t>
            </a:r>
            <a:r>
              <a:rPr lang="en-US" dirty="0"/>
              <a:t> meant the employee exercised no stock options.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Converted </a:t>
            </a:r>
            <a:r>
              <a:rPr lang="en-US" dirty="0" err="1"/>
              <a:t>NaN</a:t>
            </a:r>
            <a:r>
              <a:rPr lang="en-US" dirty="0"/>
              <a:t> values to numeric “0” in order to run the models.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Name and </a:t>
            </a:r>
            <a:r>
              <a:rPr lang="en-US" dirty="0" err="1"/>
              <a:t>Email_Address</a:t>
            </a:r>
            <a:r>
              <a:rPr lang="en-US" dirty="0"/>
              <a:t> fields needed to be dropped from the dataset to run the models.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Data split into two:</a:t>
            </a:r>
          </a:p>
          <a:p>
            <a:pPr marL="742950" lvl="1" indent="-285750">
              <a:buFont typeface="Wingdings" panose="05000000000000000000" pitchFamily="2" charset="2"/>
              <a:buChar char="q"/>
            </a:pPr>
            <a:r>
              <a:rPr lang="en-US" dirty="0"/>
              <a:t>Numeric – All employees (minus “Travel Agency” and “Total”) with </a:t>
            </a:r>
            <a:r>
              <a:rPr lang="en-US" dirty="0" err="1"/>
              <a:t>NaN</a:t>
            </a:r>
            <a:r>
              <a:rPr lang="en-US" dirty="0"/>
              <a:t> values represented as “0”</a:t>
            </a:r>
          </a:p>
          <a:p>
            <a:pPr marL="742950" lvl="1" indent="-285750">
              <a:buFont typeface="Wingdings" panose="05000000000000000000" pitchFamily="2" charset="2"/>
              <a:buChar char="q"/>
            </a:pPr>
            <a:r>
              <a:rPr lang="en-US" dirty="0"/>
              <a:t>Trimmed – Employees who had at least 70% of the fields as non-</a:t>
            </a:r>
            <a:r>
              <a:rPr lang="en-US" dirty="0" err="1"/>
              <a:t>NaN</a:t>
            </a:r>
            <a:r>
              <a:rPr lang="en-US" dirty="0"/>
              <a:t> values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2244424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31E9-4F61-4EA5-AD66-BE4C642B6F4A}"/>
              </a:ext>
            </a:extLst>
          </p:cNvPr>
          <p:cNvSpPr>
            <a:spLocks noGrp="1"/>
          </p:cNvSpPr>
          <p:nvPr>
            <p:ph type="title"/>
          </p:nvPr>
        </p:nvSpPr>
        <p:spPr/>
        <p:txBody>
          <a:bodyPr/>
          <a:lstStyle/>
          <a:p>
            <a:r>
              <a:rPr lang="en-US" dirty="0"/>
              <a:t>Machine learning Models</a:t>
            </a:r>
          </a:p>
        </p:txBody>
      </p:sp>
      <p:pic>
        <p:nvPicPr>
          <p:cNvPr id="10" name="Audio 9">
            <a:hlinkClick r:id="" action="ppaction://media"/>
            <a:extLst>
              <a:ext uri="{FF2B5EF4-FFF2-40B4-BE49-F238E27FC236}">
                <a16:creationId xmlns:a16="http://schemas.microsoft.com/office/drawing/2014/main" id="{2DDCE448-2CD9-41AE-BFBA-5D2CCE6D68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70301937"/>
      </p:ext>
    </p:extLst>
  </p:cSld>
  <p:clrMapOvr>
    <a:masterClrMapping/>
  </p:clrMapOvr>
  <mc:AlternateContent xmlns:mc="http://schemas.openxmlformats.org/markup-compatibility/2006" xmlns:p14="http://schemas.microsoft.com/office/powerpoint/2010/main">
    <mc:Choice Requires="p14">
      <p:transition spd="slow" p14:dur="2000" advTm="15569"/>
    </mc:Choice>
    <mc:Fallback xmlns="">
      <p:transition spd="slow" advTm="1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DC0A-40E5-4495-85B2-44120E7E6F02}"/>
              </a:ext>
            </a:extLst>
          </p:cNvPr>
          <p:cNvSpPr>
            <a:spLocks noGrp="1"/>
          </p:cNvSpPr>
          <p:nvPr>
            <p:ph type="title"/>
          </p:nvPr>
        </p:nvSpPr>
        <p:spPr/>
        <p:txBody>
          <a:bodyPr/>
          <a:lstStyle/>
          <a:p>
            <a:r>
              <a:rPr lang="en-US" dirty="0"/>
              <a:t>Linear regression</a:t>
            </a:r>
          </a:p>
        </p:txBody>
      </p:sp>
      <p:sp>
        <p:nvSpPr>
          <p:cNvPr id="3" name="Text Placeholder 2">
            <a:extLst>
              <a:ext uri="{FF2B5EF4-FFF2-40B4-BE49-F238E27FC236}">
                <a16:creationId xmlns:a16="http://schemas.microsoft.com/office/drawing/2014/main" id="{1440EDFF-E471-4E5B-8A36-CF6C4B27C4BD}"/>
              </a:ext>
            </a:extLst>
          </p:cNvPr>
          <p:cNvSpPr>
            <a:spLocks noGrp="1"/>
          </p:cNvSpPr>
          <p:nvPr>
            <p:ph type="body" idx="1"/>
          </p:nvPr>
        </p:nvSpPr>
        <p:spPr/>
        <p:txBody>
          <a:bodyPr/>
          <a:lstStyle/>
          <a:p>
            <a:r>
              <a:rPr lang="en-US" dirty="0"/>
              <a:t>Full Dataset	</a:t>
            </a:r>
          </a:p>
        </p:txBody>
      </p:sp>
      <p:sp>
        <p:nvSpPr>
          <p:cNvPr id="5" name="Text Placeholder 4">
            <a:extLst>
              <a:ext uri="{FF2B5EF4-FFF2-40B4-BE49-F238E27FC236}">
                <a16:creationId xmlns:a16="http://schemas.microsoft.com/office/drawing/2014/main" id="{A0C0BBB5-027E-4DAF-AC08-DB77A730DC66}"/>
              </a:ext>
            </a:extLst>
          </p:cNvPr>
          <p:cNvSpPr>
            <a:spLocks noGrp="1"/>
          </p:cNvSpPr>
          <p:nvPr>
            <p:ph type="body" sz="quarter" idx="3"/>
          </p:nvPr>
        </p:nvSpPr>
        <p:spPr/>
        <p:txBody>
          <a:bodyPr/>
          <a:lstStyle/>
          <a:p>
            <a:r>
              <a:rPr lang="en-US" dirty="0"/>
              <a:t>Trimmed Dataset</a:t>
            </a:r>
          </a:p>
        </p:txBody>
      </p:sp>
      <p:sp>
        <p:nvSpPr>
          <p:cNvPr id="6" name="Content Placeholder 5">
            <a:extLst>
              <a:ext uri="{FF2B5EF4-FFF2-40B4-BE49-F238E27FC236}">
                <a16:creationId xmlns:a16="http://schemas.microsoft.com/office/drawing/2014/main" id="{79FA2F58-ECD1-4F99-8FA2-A35D05019284}"/>
              </a:ext>
            </a:extLst>
          </p:cNvPr>
          <p:cNvSpPr>
            <a:spLocks noGrp="1"/>
          </p:cNvSpPr>
          <p:nvPr>
            <p:ph sz="quarter" idx="4"/>
          </p:nvPr>
        </p:nvSpPr>
        <p:spPr/>
        <p:txBody>
          <a:bodyPr/>
          <a:lstStyle/>
          <a:p>
            <a:endParaRPr lang="en-US" dirty="0"/>
          </a:p>
          <a:p>
            <a:endParaRPr lang="en-US" dirty="0"/>
          </a:p>
          <a:p>
            <a:r>
              <a:rPr lang="en-US" dirty="0"/>
              <a:t>The trimmed dataset over-trains the model and results in a poor testing score</a:t>
            </a:r>
          </a:p>
          <a:p>
            <a:endParaRPr lang="en-US" dirty="0"/>
          </a:p>
          <a:p>
            <a:endParaRPr lang="en-US" dirty="0"/>
          </a:p>
        </p:txBody>
      </p:sp>
      <p:pic>
        <p:nvPicPr>
          <p:cNvPr id="8" name="Picture 7">
            <a:extLst>
              <a:ext uri="{FF2B5EF4-FFF2-40B4-BE49-F238E27FC236}">
                <a16:creationId xmlns:a16="http://schemas.microsoft.com/office/drawing/2014/main" id="{519D2A3F-8643-4B49-A746-1DD89B2A7BC8}"/>
              </a:ext>
            </a:extLst>
          </p:cNvPr>
          <p:cNvPicPr>
            <a:picLocks noChangeAspect="1"/>
          </p:cNvPicPr>
          <p:nvPr/>
        </p:nvPicPr>
        <p:blipFill>
          <a:blip r:embed="rId4"/>
          <a:stretch>
            <a:fillRect/>
          </a:stretch>
        </p:blipFill>
        <p:spPr>
          <a:xfrm>
            <a:off x="6491292" y="2987761"/>
            <a:ext cx="3848100" cy="552450"/>
          </a:xfrm>
          <a:prstGeom prst="rect">
            <a:avLst/>
          </a:prstGeom>
        </p:spPr>
      </p:pic>
      <p:pic>
        <p:nvPicPr>
          <p:cNvPr id="9" name="Content Placeholder 8">
            <a:extLst>
              <a:ext uri="{FF2B5EF4-FFF2-40B4-BE49-F238E27FC236}">
                <a16:creationId xmlns:a16="http://schemas.microsoft.com/office/drawing/2014/main" id="{25075FE0-C70C-4321-9A7A-C0CA5D73ED44}"/>
              </a:ext>
            </a:extLst>
          </p:cNvPr>
          <p:cNvPicPr>
            <a:picLocks noGrp="1" noChangeAspect="1"/>
          </p:cNvPicPr>
          <p:nvPr>
            <p:ph sz="half" idx="2"/>
          </p:nvPr>
        </p:nvPicPr>
        <p:blipFill>
          <a:blip r:embed="rId5"/>
          <a:stretch>
            <a:fillRect/>
          </a:stretch>
        </p:blipFill>
        <p:spPr>
          <a:xfrm>
            <a:off x="1447191" y="2987761"/>
            <a:ext cx="3848100" cy="600075"/>
          </a:xfrm>
          <a:prstGeom prst="rect">
            <a:avLst/>
          </a:prstGeom>
        </p:spPr>
      </p:pic>
      <p:sp>
        <p:nvSpPr>
          <p:cNvPr id="10" name="Content Placeholder 5">
            <a:extLst>
              <a:ext uri="{FF2B5EF4-FFF2-40B4-BE49-F238E27FC236}">
                <a16:creationId xmlns:a16="http://schemas.microsoft.com/office/drawing/2014/main" id="{BCD2DF32-AFEC-4479-A209-E8B34CA3B815}"/>
              </a:ext>
            </a:extLst>
          </p:cNvPr>
          <p:cNvSpPr txBox="1">
            <a:spLocks/>
          </p:cNvSpPr>
          <p:nvPr/>
        </p:nvSpPr>
        <p:spPr>
          <a:xfrm>
            <a:off x="1134487" y="2821490"/>
            <a:ext cx="4645152" cy="263737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endParaRPr lang="en-US" dirty="0"/>
          </a:p>
          <a:p>
            <a:endParaRPr lang="en-US" dirty="0"/>
          </a:p>
          <a:p>
            <a:r>
              <a:rPr lang="en-US" dirty="0"/>
              <a:t>The full dataset does not train as well as the trimmed dataset, but outperforms on the testing model</a:t>
            </a:r>
          </a:p>
          <a:p>
            <a:endParaRPr lang="en-US" dirty="0"/>
          </a:p>
          <a:p>
            <a:endParaRPr lang="en-US" dirty="0"/>
          </a:p>
        </p:txBody>
      </p:sp>
      <p:pic>
        <p:nvPicPr>
          <p:cNvPr id="21" name="Audio 20">
            <a:hlinkClick r:id="" action="ppaction://media"/>
            <a:extLst>
              <a:ext uri="{FF2B5EF4-FFF2-40B4-BE49-F238E27FC236}">
                <a16:creationId xmlns:a16="http://schemas.microsoft.com/office/drawing/2014/main" id="{6EB81815-1CD1-43F2-AD1B-5288DE9971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28727515"/>
      </p:ext>
    </p:extLst>
  </p:cSld>
  <p:clrMapOvr>
    <a:masterClrMapping/>
  </p:clrMapOvr>
  <mc:AlternateContent xmlns:mc="http://schemas.openxmlformats.org/markup-compatibility/2006" xmlns:p14="http://schemas.microsoft.com/office/powerpoint/2010/main">
    <mc:Choice Requires="p14">
      <p:transition spd="slow" p14:dur="2000" advTm="53649"/>
    </mc:Choice>
    <mc:Fallback xmlns="">
      <p:transition spd="slow" advTm="536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395E-CD21-4B6C-8693-460C57B5B04E}"/>
              </a:ext>
            </a:extLst>
          </p:cNvPr>
          <p:cNvSpPr txBox="1">
            <a:spLocks/>
          </p:cNvSpPr>
          <p:nvPr/>
        </p:nvSpPr>
        <p:spPr>
          <a:xfrm>
            <a:off x="-1753725" y="681023"/>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Full dataset: </a:t>
            </a:r>
            <a:endParaRPr lang="en-US" dirty="0">
              <a:latin typeface="+mn-lt"/>
            </a:endParaRPr>
          </a:p>
        </p:txBody>
      </p:sp>
      <p:sp>
        <p:nvSpPr>
          <p:cNvPr id="5" name="TextBox 4">
            <a:extLst>
              <a:ext uri="{FF2B5EF4-FFF2-40B4-BE49-F238E27FC236}">
                <a16:creationId xmlns:a16="http://schemas.microsoft.com/office/drawing/2014/main" id="{E52E916A-2D56-4359-82AE-5FE918167270}"/>
              </a:ext>
            </a:extLst>
          </p:cNvPr>
          <p:cNvSpPr txBox="1"/>
          <p:nvPr/>
        </p:nvSpPr>
        <p:spPr>
          <a:xfrm>
            <a:off x="3139993" y="711857"/>
            <a:ext cx="10030691" cy="477054"/>
          </a:xfrm>
          <a:prstGeom prst="rect">
            <a:avLst/>
          </a:prstGeom>
          <a:noFill/>
        </p:spPr>
        <p:txBody>
          <a:bodyPr wrap="square" rtlCol="0">
            <a:spAutoFit/>
          </a:bodyPr>
          <a:lstStyle/>
          <a:p>
            <a:r>
              <a:rPr lang="en-US" sz="2500" dirty="0"/>
              <a:t>144 ‘real’ employees  </a:t>
            </a:r>
          </a:p>
        </p:txBody>
      </p:sp>
      <p:sp>
        <p:nvSpPr>
          <p:cNvPr id="6" name="TextBox 5">
            <a:extLst>
              <a:ext uri="{FF2B5EF4-FFF2-40B4-BE49-F238E27FC236}">
                <a16:creationId xmlns:a16="http://schemas.microsoft.com/office/drawing/2014/main" id="{61F6B2C9-7E13-4201-B314-FE7805FD50EA}"/>
              </a:ext>
            </a:extLst>
          </p:cNvPr>
          <p:cNvSpPr txBox="1"/>
          <p:nvPr/>
        </p:nvSpPr>
        <p:spPr>
          <a:xfrm>
            <a:off x="499041" y="1286612"/>
            <a:ext cx="10292503"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t>A random forest model on the full data placed a different emphasis than the trimmed dataset</a:t>
            </a:r>
          </a:p>
          <a:p>
            <a:pPr marL="285750" indent="-285750">
              <a:buFont typeface="Wingdings" panose="05000000000000000000" pitchFamily="2" charset="2"/>
              <a:buChar char="Ø"/>
            </a:pPr>
            <a:r>
              <a:rPr lang="en-US" dirty="0"/>
              <a:t>All three of the values selected were are more common forms of compensation for executive level employees</a:t>
            </a:r>
          </a:p>
        </p:txBody>
      </p:sp>
      <p:cxnSp>
        <p:nvCxnSpPr>
          <p:cNvPr id="13" name="Connector: Elbow 12">
            <a:extLst>
              <a:ext uri="{FF2B5EF4-FFF2-40B4-BE49-F238E27FC236}">
                <a16:creationId xmlns:a16="http://schemas.microsoft.com/office/drawing/2014/main" id="{304ED4D1-A774-4C79-98C7-6E2B7104E426}"/>
              </a:ext>
            </a:extLst>
          </p:cNvPr>
          <p:cNvCxnSpPr>
            <a:cxnSpLocks/>
            <a:stCxn id="9" idx="3"/>
          </p:cNvCxnSpPr>
          <p:nvPr/>
        </p:nvCxnSpPr>
        <p:spPr>
          <a:xfrm>
            <a:off x="6349525" y="2798748"/>
            <a:ext cx="2230452" cy="2080901"/>
          </a:xfrm>
          <a:prstGeom prst="bentConnector3">
            <a:avLst>
              <a:gd name="adj1" fmla="val 2394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64AF08-3D93-4958-A719-7EA9A62A3BE0}"/>
              </a:ext>
            </a:extLst>
          </p:cNvPr>
          <p:cNvSpPr txBox="1"/>
          <p:nvPr/>
        </p:nvSpPr>
        <p:spPr>
          <a:xfrm>
            <a:off x="8773680" y="3856671"/>
            <a:ext cx="3697480"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a:t>Other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Exercised_Stock_Options</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Expenses</a:t>
            </a:r>
          </a:p>
        </p:txBody>
      </p:sp>
      <p:sp>
        <p:nvSpPr>
          <p:cNvPr id="17" name="TextBox 16">
            <a:extLst>
              <a:ext uri="{FF2B5EF4-FFF2-40B4-BE49-F238E27FC236}">
                <a16:creationId xmlns:a16="http://schemas.microsoft.com/office/drawing/2014/main" id="{856B4C6A-A2D1-4F87-BBF3-594586632BA0}"/>
              </a:ext>
            </a:extLst>
          </p:cNvPr>
          <p:cNvSpPr txBox="1"/>
          <p:nvPr/>
        </p:nvSpPr>
        <p:spPr>
          <a:xfrm>
            <a:off x="7075372" y="2571076"/>
            <a:ext cx="4677398"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Identified the following features with the strongest coefficient when using random forest classifier to predict feature importance:</a:t>
            </a:r>
          </a:p>
        </p:txBody>
      </p:sp>
      <p:pic>
        <p:nvPicPr>
          <p:cNvPr id="3" name="Picture 2">
            <a:extLst>
              <a:ext uri="{FF2B5EF4-FFF2-40B4-BE49-F238E27FC236}">
                <a16:creationId xmlns:a16="http://schemas.microsoft.com/office/drawing/2014/main" id="{BA49D061-50E6-43C7-BADD-6230E9CC11C3}"/>
              </a:ext>
            </a:extLst>
          </p:cNvPr>
          <p:cNvPicPr>
            <a:picLocks noChangeAspect="1"/>
          </p:cNvPicPr>
          <p:nvPr/>
        </p:nvPicPr>
        <p:blipFill>
          <a:blip r:embed="rId4"/>
          <a:stretch>
            <a:fillRect/>
          </a:stretch>
        </p:blipFill>
        <p:spPr>
          <a:xfrm>
            <a:off x="766030" y="2654193"/>
            <a:ext cx="5007422" cy="3463143"/>
          </a:xfrm>
          <a:prstGeom prst="rect">
            <a:avLst/>
          </a:prstGeom>
        </p:spPr>
      </p:pic>
      <p:sp>
        <p:nvSpPr>
          <p:cNvPr id="9" name="Rectangle 8">
            <a:extLst>
              <a:ext uri="{FF2B5EF4-FFF2-40B4-BE49-F238E27FC236}">
                <a16:creationId xmlns:a16="http://schemas.microsoft.com/office/drawing/2014/main" id="{E58163AC-2142-42A2-A639-242C3464A36B}"/>
              </a:ext>
            </a:extLst>
          </p:cNvPr>
          <p:cNvSpPr/>
          <p:nvPr/>
        </p:nvSpPr>
        <p:spPr>
          <a:xfrm>
            <a:off x="418744" y="2384277"/>
            <a:ext cx="5930781" cy="828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0E07CE-A44D-49A3-9C4C-0A00D2143D2D}"/>
              </a:ext>
            </a:extLst>
          </p:cNvPr>
          <p:cNvSpPr txBox="1">
            <a:spLocks/>
          </p:cNvSpPr>
          <p:nvPr/>
        </p:nvSpPr>
        <p:spPr>
          <a:xfrm>
            <a:off x="-1753726" y="93343"/>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Random Forest </a:t>
            </a:r>
            <a:endParaRPr lang="en-US" dirty="0">
              <a:latin typeface="+mn-lt"/>
            </a:endParaRPr>
          </a:p>
        </p:txBody>
      </p:sp>
      <p:pic>
        <p:nvPicPr>
          <p:cNvPr id="4" name="Picture 3">
            <a:extLst>
              <a:ext uri="{FF2B5EF4-FFF2-40B4-BE49-F238E27FC236}">
                <a16:creationId xmlns:a16="http://schemas.microsoft.com/office/drawing/2014/main" id="{70C2EAFA-342A-4C49-A4F9-9383F8079142}"/>
              </a:ext>
            </a:extLst>
          </p:cNvPr>
          <p:cNvPicPr>
            <a:picLocks noChangeAspect="1"/>
          </p:cNvPicPr>
          <p:nvPr/>
        </p:nvPicPr>
        <p:blipFill>
          <a:blip r:embed="rId5"/>
          <a:stretch>
            <a:fillRect/>
          </a:stretch>
        </p:blipFill>
        <p:spPr>
          <a:xfrm>
            <a:off x="899377" y="6292463"/>
            <a:ext cx="4752975" cy="466725"/>
          </a:xfrm>
          <a:prstGeom prst="rect">
            <a:avLst/>
          </a:prstGeom>
        </p:spPr>
      </p:pic>
      <p:pic>
        <p:nvPicPr>
          <p:cNvPr id="8" name="Picture 7">
            <a:extLst>
              <a:ext uri="{FF2B5EF4-FFF2-40B4-BE49-F238E27FC236}">
                <a16:creationId xmlns:a16="http://schemas.microsoft.com/office/drawing/2014/main" id="{9CEC84F3-EC1B-4B60-8E4F-E87A1ABC4450}"/>
              </a:ext>
            </a:extLst>
          </p:cNvPr>
          <p:cNvPicPr>
            <a:picLocks noChangeAspect="1"/>
          </p:cNvPicPr>
          <p:nvPr/>
        </p:nvPicPr>
        <p:blipFill>
          <a:blip r:embed="rId6"/>
          <a:stretch>
            <a:fillRect/>
          </a:stretch>
        </p:blipFill>
        <p:spPr>
          <a:xfrm>
            <a:off x="6168592" y="6292463"/>
            <a:ext cx="5210175" cy="409575"/>
          </a:xfrm>
          <a:prstGeom prst="rect">
            <a:avLst/>
          </a:prstGeom>
        </p:spPr>
      </p:pic>
      <p:pic>
        <p:nvPicPr>
          <p:cNvPr id="14" name="Audio 13">
            <a:hlinkClick r:id="" action="ppaction://media"/>
            <a:extLst>
              <a:ext uri="{FF2B5EF4-FFF2-40B4-BE49-F238E27FC236}">
                <a16:creationId xmlns:a16="http://schemas.microsoft.com/office/drawing/2014/main" id="{A6E890B9-E6C0-496C-BABF-3D599EF63B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94969203"/>
      </p:ext>
    </p:extLst>
  </p:cSld>
  <p:clrMapOvr>
    <a:masterClrMapping/>
  </p:clrMapOvr>
  <mc:AlternateContent xmlns:mc="http://schemas.openxmlformats.org/markup-compatibility/2006" xmlns:p14="http://schemas.microsoft.com/office/powerpoint/2010/main">
    <mc:Choice Requires="p14">
      <p:transition spd="slow" p14:dur="2000" advTm="71676"/>
    </mc:Choice>
    <mc:Fallback xmlns="">
      <p:transition spd="slow" advTm="71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395E-CD21-4B6C-8693-460C57B5B04E}"/>
              </a:ext>
            </a:extLst>
          </p:cNvPr>
          <p:cNvSpPr txBox="1">
            <a:spLocks/>
          </p:cNvSpPr>
          <p:nvPr/>
        </p:nvSpPr>
        <p:spPr>
          <a:xfrm>
            <a:off x="-1753726" y="647465"/>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Trimmed Data: </a:t>
            </a:r>
            <a:endParaRPr lang="en-US" dirty="0">
              <a:latin typeface="+mn-lt"/>
            </a:endParaRPr>
          </a:p>
        </p:txBody>
      </p:sp>
      <p:sp>
        <p:nvSpPr>
          <p:cNvPr id="5" name="TextBox 4">
            <a:extLst>
              <a:ext uri="{FF2B5EF4-FFF2-40B4-BE49-F238E27FC236}">
                <a16:creationId xmlns:a16="http://schemas.microsoft.com/office/drawing/2014/main" id="{E52E916A-2D56-4359-82AE-5FE918167270}"/>
              </a:ext>
            </a:extLst>
          </p:cNvPr>
          <p:cNvSpPr txBox="1"/>
          <p:nvPr/>
        </p:nvSpPr>
        <p:spPr>
          <a:xfrm>
            <a:off x="3341160" y="678299"/>
            <a:ext cx="10030691" cy="477054"/>
          </a:xfrm>
          <a:prstGeom prst="rect">
            <a:avLst/>
          </a:prstGeom>
          <a:noFill/>
        </p:spPr>
        <p:txBody>
          <a:bodyPr wrap="square" rtlCol="0">
            <a:spAutoFit/>
          </a:bodyPr>
          <a:lstStyle/>
          <a:p>
            <a:r>
              <a:rPr lang="en-US" sz="2500" dirty="0"/>
              <a:t>People who had more than 70% of the data =/ null</a:t>
            </a:r>
          </a:p>
        </p:txBody>
      </p:sp>
      <p:sp>
        <p:nvSpPr>
          <p:cNvPr id="6" name="TextBox 5">
            <a:extLst>
              <a:ext uri="{FF2B5EF4-FFF2-40B4-BE49-F238E27FC236}">
                <a16:creationId xmlns:a16="http://schemas.microsoft.com/office/drawing/2014/main" id="{61F6B2C9-7E13-4201-B314-FE7805FD50EA}"/>
              </a:ext>
            </a:extLst>
          </p:cNvPr>
          <p:cNvSpPr txBox="1"/>
          <p:nvPr/>
        </p:nvSpPr>
        <p:spPr>
          <a:xfrm>
            <a:off x="489897" y="1268661"/>
            <a:ext cx="10292503"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The trimmed dataset more heavily skews towards executives , as they were more likely to have more non null values in this dataset</a:t>
            </a:r>
          </a:p>
          <a:p>
            <a:pPr marL="285750" indent="-285750">
              <a:buFont typeface="Wingdings" panose="05000000000000000000" pitchFamily="2" charset="2"/>
              <a:buChar char="Ø"/>
            </a:pPr>
            <a:r>
              <a:rPr lang="en-US" dirty="0"/>
              <a:t>The trimmed dataset shows that the communication between POI’s becomes the most important indicator of wrong-doing.</a:t>
            </a:r>
          </a:p>
        </p:txBody>
      </p:sp>
      <p:cxnSp>
        <p:nvCxnSpPr>
          <p:cNvPr id="13" name="Connector: Elbow 12">
            <a:extLst>
              <a:ext uri="{FF2B5EF4-FFF2-40B4-BE49-F238E27FC236}">
                <a16:creationId xmlns:a16="http://schemas.microsoft.com/office/drawing/2014/main" id="{304ED4D1-A774-4C79-98C7-6E2B7104E426}"/>
              </a:ext>
            </a:extLst>
          </p:cNvPr>
          <p:cNvCxnSpPr>
            <a:cxnSpLocks/>
            <a:stCxn id="9" idx="3"/>
          </p:cNvCxnSpPr>
          <p:nvPr/>
        </p:nvCxnSpPr>
        <p:spPr>
          <a:xfrm>
            <a:off x="6349525" y="2798748"/>
            <a:ext cx="2230452" cy="2080901"/>
          </a:xfrm>
          <a:prstGeom prst="bentConnector3">
            <a:avLst>
              <a:gd name="adj1" fmla="val 23946"/>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64AF08-3D93-4958-A719-7EA9A62A3BE0}"/>
              </a:ext>
            </a:extLst>
          </p:cNvPr>
          <p:cNvSpPr txBox="1"/>
          <p:nvPr/>
        </p:nvSpPr>
        <p:spPr>
          <a:xfrm>
            <a:off x="8773680" y="3856671"/>
            <a:ext cx="3697480" cy="1477328"/>
          </a:xfrm>
          <a:prstGeom prst="rect">
            <a:avLst/>
          </a:prstGeom>
          <a:noFill/>
        </p:spPr>
        <p:txBody>
          <a:bodyPr wrap="square" rtlCol="0">
            <a:spAutoFit/>
          </a:bodyPr>
          <a:lstStyle/>
          <a:p>
            <a:pPr marL="285750" indent="-285750">
              <a:buFont typeface="Wingdings" panose="05000000000000000000" pitchFamily="2" charset="2"/>
              <a:buChar char="q"/>
            </a:pPr>
            <a:r>
              <a:rPr lang="en-US" dirty="0" err="1"/>
              <a:t>From_POI_to_this_Person</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Exercised_Stock_Options</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Long_Term_Incentive</a:t>
            </a:r>
            <a:endParaRPr lang="en-US" dirty="0"/>
          </a:p>
        </p:txBody>
      </p:sp>
      <p:sp>
        <p:nvSpPr>
          <p:cNvPr id="17" name="TextBox 16">
            <a:extLst>
              <a:ext uri="{FF2B5EF4-FFF2-40B4-BE49-F238E27FC236}">
                <a16:creationId xmlns:a16="http://schemas.microsoft.com/office/drawing/2014/main" id="{856B4C6A-A2D1-4F87-BBF3-594586632BA0}"/>
              </a:ext>
            </a:extLst>
          </p:cNvPr>
          <p:cNvSpPr txBox="1"/>
          <p:nvPr/>
        </p:nvSpPr>
        <p:spPr>
          <a:xfrm>
            <a:off x="7075372" y="2571076"/>
            <a:ext cx="4677398"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Identified the following features with the strongest coefficient when using random forest classifier to predict feature importance:</a:t>
            </a:r>
          </a:p>
        </p:txBody>
      </p:sp>
      <p:pic>
        <p:nvPicPr>
          <p:cNvPr id="4" name="Picture 3">
            <a:extLst>
              <a:ext uri="{FF2B5EF4-FFF2-40B4-BE49-F238E27FC236}">
                <a16:creationId xmlns:a16="http://schemas.microsoft.com/office/drawing/2014/main" id="{4AF5DF9C-1B6C-4078-B05B-48C653B131F1}"/>
              </a:ext>
            </a:extLst>
          </p:cNvPr>
          <p:cNvPicPr>
            <a:picLocks noChangeAspect="1"/>
          </p:cNvPicPr>
          <p:nvPr/>
        </p:nvPicPr>
        <p:blipFill>
          <a:blip r:embed="rId4"/>
          <a:stretch>
            <a:fillRect/>
          </a:stretch>
        </p:blipFill>
        <p:spPr>
          <a:xfrm>
            <a:off x="874297" y="2562577"/>
            <a:ext cx="5019675" cy="3728495"/>
          </a:xfrm>
          <a:prstGeom prst="rect">
            <a:avLst/>
          </a:prstGeom>
        </p:spPr>
      </p:pic>
      <p:sp>
        <p:nvSpPr>
          <p:cNvPr id="9" name="Rectangle 8">
            <a:extLst>
              <a:ext uri="{FF2B5EF4-FFF2-40B4-BE49-F238E27FC236}">
                <a16:creationId xmlns:a16="http://schemas.microsoft.com/office/drawing/2014/main" id="{E58163AC-2142-42A2-A639-242C3464A36B}"/>
              </a:ext>
            </a:extLst>
          </p:cNvPr>
          <p:cNvSpPr/>
          <p:nvPr/>
        </p:nvSpPr>
        <p:spPr>
          <a:xfrm>
            <a:off x="418744" y="2384277"/>
            <a:ext cx="5930781" cy="828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A132DE5E-F255-4A98-B735-F1A57D7A0D56}"/>
              </a:ext>
            </a:extLst>
          </p:cNvPr>
          <p:cNvSpPr txBox="1">
            <a:spLocks/>
          </p:cNvSpPr>
          <p:nvPr/>
        </p:nvSpPr>
        <p:spPr>
          <a:xfrm>
            <a:off x="-1753726" y="93343"/>
            <a:ext cx="8637073" cy="599244"/>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dirty="0"/>
              <a:t>		  Random Forest </a:t>
            </a:r>
            <a:endParaRPr lang="en-US" dirty="0">
              <a:latin typeface="+mn-lt"/>
            </a:endParaRPr>
          </a:p>
        </p:txBody>
      </p:sp>
      <p:pic>
        <p:nvPicPr>
          <p:cNvPr id="8" name="Picture 7">
            <a:extLst>
              <a:ext uri="{FF2B5EF4-FFF2-40B4-BE49-F238E27FC236}">
                <a16:creationId xmlns:a16="http://schemas.microsoft.com/office/drawing/2014/main" id="{E8974B76-D87D-41E2-876F-304DC5F8BE54}"/>
              </a:ext>
            </a:extLst>
          </p:cNvPr>
          <p:cNvPicPr>
            <a:picLocks noChangeAspect="1"/>
          </p:cNvPicPr>
          <p:nvPr/>
        </p:nvPicPr>
        <p:blipFill>
          <a:blip r:embed="rId5"/>
          <a:stretch>
            <a:fillRect/>
          </a:stretch>
        </p:blipFill>
        <p:spPr>
          <a:xfrm>
            <a:off x="845610" y="6384659"/>
            <a:ext cx="4991100" cy="457200"/>
          </a:xfrm>
          <a:prstGeom prst="rect">
            <a:avLst/>
          </a:prstGeom>
        </p:spPr>
      </p:pic>
      <p:pic>
        <p:nvPicPr>
          <p:cNvPr id="10" name="Picture 9">
            <a:extLst>
              <a:ext uri="{FF2B5EF4-FFF2-40B4-BE49-F238E27FC236}">
                <a16:creationId xmlns:a16="http://schemas.microsoft.com/office/drawing/2014/main" id="{384C4B8A-AFC8-4F9E-9791-7307402AC817}"/>
              </a:ext>
            </a:extLst>
          </p:cNvPr>
          <p:cNvPicPr>
            <a:picLocks noChangeAspect="1"/>
          </p:cNvPicPr>
          <p:nvPr/>
        </p:nvPicPr>
        <p:blipFill>
          <a:blip r:embed="rId6"/>
          <a:stretch>
            <a:fillRect/>
          </a:stretch>
        </p:blipFill>
        <p:spPr>
          <a:xfrm>
            <a:off x="6349525" y="6384659"/>
            <a:ext cx="5238750" cy="419100"/>
          </a:xfrm>
          <a:prstGeom prst="rect">
            <a:avLst/>
          </a:prstGeom>
        </p:spPr>
      </p:pic>
      <p:pic>
        <p:nvPicPr>
          <p:cNvPr id="7" name="Audio 6">
            <a:hlinkClick r:id="" action="ppaction://media"/>
            <a:extLst>
              <a:ext uri="{FF2B5EF4-FFF2-40B4-BE49-F238E27FC236}">
                <a16:creationId xmlns:a16="http://schemas.microsoft.com/office/drawing/2014/main" id="{809EF6D5-2BBF-49AC-9174-6FBD5BCA41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4960551"/>
      </p:ext>
    </p:extLst>
  </p:cSld>
  <p:clrMapOvr>
    <a:masterClrMapping/>
  </p:clrMapOvr>
  <mc:AlternateContent xmlns:mc="http://schemas.openxmlformats.org/markup-compatibility/2006" xmlns:p14="http://schemas.microsoft.com/office/powerpoint/2010/main">
    <mc:Choice Requires="p14">
      <p:transition spd="slow" p14:dur="2000" advTm="66876"/>
    </mc:Choice>
    <mc:Fallback xmlns="">
      <p:transition spd="slow" advTm="66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1122</TotalTime>
  <Words>853</Words>
  <Application>Microsoft Macintosh PowerPoint</Application>
  <PresentationFormat>Widescreen</PresentationFormat>
  <Paragraphs>99</Paragraphs>
  <Slides>17</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Gill Sans MT</vt:lpstr>
      <vt:lpstr>Wingdings</vt:lpstr>
      <vt:lpstr>Gallery</vt:lpstr>
      <vt:lpstr>    Enron </vt:lpstr>
      <vt:lpstr>PowerPoint Presentation</vt:lpstr>
      <vt:lpstr>PowerPoint Presentation</vt:lpstr>
      <vt:lpstr>PowerPoint Presentation</vt:lpstr>
      <vt:lpstr>PowerPoint Presentation</vt:lpstr>
      <vt:lpstr>Machine learning Models</vt:lpstr>
      <vt:lpstr>Linear regression</vt:lpstr>
      <vt:lpstr>PowerPoint Presentation</vt:lpstr>
      <vt:lpstr>PowerPoint Presentation</vt:lpstr>
      <vt:lpstr>K Nearest Neighbor</vt:lpstr>
      <vt:lpstr>Conclusions</vt:lpstr>
      <vt:lpstr>APPROACH II- SOCIAL network analyst (SNA)</vt:lpstr>
      <vt:lpstr>Data exploration</vt:lpstr>
      <vt:lpstr>Data cleansing </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Enron</dc:title>
  <dc:creator>Annanya Dwivedi</dc:creator>
  <cp:lastModifiedBy>Riham Ramadan</cp:lastModifiedBy>
  <cp:revision>17</cp:revision>
  <dcterms:created xsi:type="dcterms:W3CDTF">2019-07-25T01:45:40Z</dcterms:created>
  <dcterms:modified xsi:type="dcterms:W3CDTF">2019-07-27T00:46:31Z</dcterms:modified>
</cp:coreProperties>
</file>